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28"/>
  </p:notesMasterIdLst>
  <p:sldIdLst>
    <p:sldId id="258" r:id="rId2"/>
    <p:sldId id="257" r:id="rId3"/>
    <p:sldId id="278" r:id="rId4"/>
    <p:sldId id="281" r:id="rId5"/>
    <p:sldId id="261" r:id="rId6"/>
    <p:sldId id="262" r:id="rId7"/>
    <p:sldId id="263" r:id="rId8"/>
    <p:sldId id="264" r:id="rId9"/>
    <p:sldId id="265" r:id="rId10"/>
    <p:sldId id="260" r:id="rId11"/>
    <p:sldId id="275" r:id="rId12"/>
    <p:sldId id="277" r:id="rId13"/>
    <p:sldId id="276" r:id="rId14"/>
    <p:sldId id="279" r:id="rId15"/>
    <p:sldId id="280" r:id="rId16"/>
    <p:sldId id="285" r:id="rId17"/>
    <p:sldId id="267" r:id="rId18"/>
    <p:sldId id="271" r:id="rId19"/>
    <p:sldId id="272" r:id="rId20"/>
    <p:sldId id="273" r:id="rId21"/>
    <p:sldId id="274" r:id="rId22"/>
    <p:sldId id="283" r:id="rId23"/>
    <p:sldId id="268" r:id="rId24"/>
    <p:sldId id="270" r:id="rId25"/>
    <p:sldId id="269" r:id="rId26"/>
    <p:sldId id="259" r:id="rId27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65BBB4-775E-457B-8BE2-1C86EA8B81B5}">
          <p14:sldIdLst>
            <p14:sldId id="258"/>
            <p14:sldId id="257"/>
            <p14:sldId id="278"/>
            <p14:sldId id="281"/>
            <p14:sldId id="261"/>
            <p14:sldId id="262"/>
            <p14:sldId id="263"/>
            <p14:sldId id="264"/>
            <p14:sldId id="265"/>
            <p14:sldId id="260"/>
            <p14:sldId id="275"/>
            <p14:sldId id="277"/>
            <p14:sldId id="276"/>
            <p14:sldId id="279"/>
            <p14:sldId id="280"/>
            <p14:sldId id="285"/>
            <p14:sldId id="267"/>
            <p14:sldId id="271"/>
            <p14:sldId id="272"/>
            <p14:sldId id="273"/>
            <p14:sldId id="274"/>
            <p14:sldId id="283"/>
            <p14:sldId id="268"/>
            <p14:sldId id="270"/>
            <p14:sldId id="269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FF"/>
    <a:srgbClr val="33CCFF"/>
    <a:srgbClr val="FFCCCC"/>
    <a:srgbClr val="99FFCC"/>
    <a:srgbClr val="CCFF66"/>
    <a:srgbClr val="FF9999"/>
    <a:srgbClr val="0099FF"/>
    <a:srgbClr val="00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82" autoAdjust="0"/>
  </p:normalViewPr>
  <p:slideViewPr>
    <p:cSldViewPr>
      <p:cViewPr>
        <p:scale>
          <a:sx n="50" d="100"/>
          <a:sy n="50" d="100"/>
        </p:scale>
        <p:origin x="-546" y="-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'2023-2025'!$B$34</c:f>
              <c:strCache>
                <c:ptCount val="1"/>
                <c:pt idx="0">
                  <c:v>Дефицит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'2023-2025'!$C$33:$E$33</c:f>
              <c:strCache>
                <c:ptCount val="3"/>
                <c:pt idx="0">
                  <c:v>2025 год</c:v>
                </c:pt>
                <c:pt idx="1">
                  <c:v>2024 год</c:v>
                </c:pt>
                <c:pt idx="2">
                  <c:v>2023 год</c:v>
                </c:pt>
              </c:strCache>
            </c:strRef>
          </c:cat>
          <c:val>
            <c:numRef>
              <c:f>'2023-2025'!$C$34:$E$34</c:f>
              <c:numCache>
                <c:formatCode>#,##0.0</c:formatCode>
                <c:ptCount val="3"/>
                <c:pt idx="0">
                  <c:v>2664.6</c:v>
                </c:pt>
                <c:pt idx="1">
                  <c:v>2638.4</c:v>
                </c:pt>
                <c:pt idx="2">
                  <c:v>3919.4</c:v>
                </c:pt>
              </c:numCache>
            </c:numRef>
          </c:val>
        </c:ser>
        <c:ser>
          <c:idx val="1"/>
          <c:order val="1"/>
          <c:tx>
            <c:strRef>
              <c:f>'2023-2025'!$B$35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'2023-2025'!$C$33:$E$33</c:f>
              <c:strCache>
                <c:ptCount val="3"/>
                <c:pt idx="0">
                  <c:v>2025 год</c:v>
                </c:pt>
                <c:pt idx="1">
                  <c:v>2024 год</c:v>
                </c:pt>
                <c:pt idx="2">
                  <c:v>2023 год</c:v>
                </c:pt>
              </c:strCache>
            </c:strRef>
          </c:cat>
          <c:val>
            <c:numRef>
              <c:f>'2023-2025'!$C$35:$E$35</c:f>
              <c:numCache>
                <c:formatCode>#,##0.0</c:formatCode>
                <c:ptCount val="3"/>
                <c:pt idx="0">
                  <c:v>704644.9</c:v>
                </c:pt>
                <c:pt idx="1">
                  <c:v>698458.5</c:v>
                </c:pt>
                <c:pt idx="2">
                  <c:v>763249.5</c:v>
                </c:pt>
              </c:numCache>
            </c:numRef>
          </c:val>
        </c:ser>
        <c:ser>
          <c:idx val="2"/>
          <c:order val="2"/>
          <c:tx>
            <c:strRef>
              <c:f>'2023-2025'!$B$36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'2023-2025'!$C$33:$E$33</c:f>
              <c:strCache>
                <c:ptCount val="3"/>
                <c:pt idx="0">
                  <c:v>2025 год</c:v>
                </c:pt>
                <c:pt idx="1">
                  <c:v>2024 год</c:v>
                </c:pt>
                <c:pt idx="2">
                  <c:v>2023 год</c:v>
                </c:pt>
              </c:strCache>
            </c:strRef>
          </c:cat>
          <c:val>
            <c:numRef>
              <c:f>'2023-2025'!$C$36:$E$36</c:f>
              <c:numCache>
                <c:formatCode>#,##0.0</c:formatCode>
                <c:ptCount val="3"/>
                <c:pt idx="0">
                  <c:v>707309.5</c:v>
                </c:pt>
                <c:pt idx="1">
                  <c:v>701096.9</c:v>
                </c:pt>
                <c:pt idx="2">
                  <c:v>767168.9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1855104"/>
        <c:axId val="111856640"/>
      </c:barChart>
      <c:catAx>
        <c:axId val="1118551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400">
                <a:solidFill>
                  <a:schemeClr val="tx1"/>
                </a:solidFill>
              </a:defRPr>
            </a:pPr>
            <a:endParaRPr lang="ru-RU"/>
          </a:p>
        </c:txPr>
        <c:crossAx val="111856640"/>
        <c:crosses val="autoZero"/>
        <c:auto val="1"/>
        <c:lblAlgn val="ctr"/>
        <c:lblOffset val="100"/>
        <c:noMultiLvlLbl val="0"/>
      </c:catAx>
      <c:valAx>
        <c:axId val="11185664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118551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4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>
                <a:solidFill>
                  <a:srgbClr val="FFCC99"/>
                </a:solidFill>
              </a:defRPr>
            </a:pPr>
            <a:r>
              <a:rPr lang="ru-RU" sz="2400" b="0" dirty="0">
                <a:solidFill>
                  <a:schemeClr val="tx1"/>
                </a:solidFill>
              </a:rPr>
              <a:t>Динамика </a:t>
            </a:r>
            <a:r>
              <a:rPr lang="ru-RU" sz="2400" b="0" dirty="0" smtClean="0">
                <a:solidFill>
                  <a:schemeClr val="tx1"/>
                </a:solidFill>
              </a:rPr>
              <a:t>доходов бюджета МО «Баяндаевский</a:t>
            </a:r>
            <a:r>
              <a:rPr lang="ru-RU" sz="2400" b="0" baseline="0" dirty="0" smtClean="0">
                <a:solidFill>
                  <a:schemeClr val="tx1"/>
                </a:solidFill>
              </a:rPr>
              <a:t> район» </a:t>
            </a:r>
            <a:endParaRPr lang="ru-RU" sz="24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66987607392793"/>
          <c:y val="9.3199038655585528E-3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'2023-2025'!$B$50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'2023-2025'!$C$49:$G$49</c:f>
              <c:strCache>
                <c:ptCount val="5"/>
                <c:pt idx="0">
                  <c:v>2021 г., факт</c:v>
                </c:pt>
                <c:pt idx="1">
                  <c:v>2022 г., оценка</c:v>
                </c:pt>
                <c:pt idx="2">
                  <c:v>2023 г., прогноз</c:v>
                </c:pt>
                <c:pt idx="3">
                  <c:v>2024 г., прогноз</c:v>
                </c:pt>
                <c:pt idx="4">
                  <c:v>2025 г., прогноз</c:v>
                </c:pt>
              </c:strCache>
            </c:strRef>
          </c:cat>
          <c:val>
            <c:numRef>
              <c:f>'2023-2025'!$C$50:$G$50</c:f>
              <c:numCache>
                <c:formatCode>#,##0.00</c:formatCode>
                <c:ptCount val="5"/>
                <c:pt idx="0">
                  <c:v>50782.400000000001</c:v>
                </c:pt>
                <c:pt idx="1">
                  <c:v>50438.400000000001</c:v>
                </c:pt>
                <c:pt idx="2">
                  <c:v>52258.7</c:v>
                </c:pt>
                <c:pt idx="3">
                  <c:v>52768.3</c:v>
                </c:pt>
                <c:pt idx="4">
                  <c:v>53291.8</c:v>
                </c:pt>
              </c:numCache>
            </c:numRef>
          </c:val>
        </c:ser>
        <c:ser>
          <c:idx val="1"/>
          <c:order val="1"/>
          <c:tx>
            <c:strRef>
              <c:f>'2023-2025'!$B$51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FFCC99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'2023-2025'!$C$49:$G$49</c:f>
              <c:strCache>
                <c:ptCount val="5"/>
                <c:pt idx="0">
                  <c:v>2021 г., факт</c:v>
                </c:pt>
                <c:pt idx="1">
                  <c:v>2022 г., оценка</c:v>
                </c:pt>
                <c:pt idx="2">
                  <c:v>2023 г., прогноз</c:v>
                </c:pt>
                <c:pt idx="3">
                  <c:v>2024 г., прогноз</c:v>
                </c:pt>
                <c:pt idx="4">
                  <c:v>2025 г., прогноз</c:v>
                </c:pt>
              </c:strCache>
            </c:strRef>
          </c:cat>
          <c:val>
            <c:numRef>
              <c:f>'2023-2025'!$C$51:$G$51</c:f>
              <c:numCache>
                <c:formatCode>#,##0.00</c:formatCode>
                <c:ptCount val="5"/>
                <c:pt idx="0">
                  <c:v>764588</c:v>
                </c:pt>
                <c:pt idx="1">
                  <c:v>748778.7</c:v>
                </c:pt>
                <c:pt idx="2">
                  <c:v>710990.8</c:v>
                </c:pt>
                <c:pt idx="3">
                  <c:v>645690.19999999995</c:v>
                </c:pt>
                <c:pt idx="4">
                  <c:v>651353.1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11550848"/>
        <c:axId val="111552768"/>
      </c:barChart>
      <c:catAx>
        <c:axId val="111550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r>
                  <a:rPr lang="ru-RU" sz="1400">
                    <a:solidFill>
                      <a:schemeClr val="tx1"/>
                    </a:solidFill>
                  </a:rPr>
                  <a:t>периоды</a:t>
                </a:r>
              </a:p>
            </c:rich>
          </c:tx>
          <c:layout>
            <c:manualLayout>
              <c:xMode val="edge"/>
              <c:yMode val="edge"/>
              <c:x val="0.50081305694893197"/>
              <c:y val="0.88814456858752089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ru-RU"/>
          </a:p>
        </c:txPr>
        <c:crossAx val="111552768"/>
        <c:crosses val="autoZero"/>
        <c:auto val="1"/>
        <c:lblAlgn val="ctr"/>
        <c:lblOffset val="100"/>
        <c:noMultiLvlLbl val="0"/>
      </c:catAx>
      <c:valAx>
        <c:axId val="1115527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ru-RU">
                    <a:solidFill>
                      <a:schemeClr val="tx1"/>
                    </a:solidFill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9.3762204775178666E-3"/>
              <c:y val="0.40391817564716459"/>
            </c:manualLayout>
          </c:layout>
          <c:overlay val="0"/>
        </c:title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ru-RU"/>
          </a:p>
        </c:txPr>
        <c:crossAx val="1115508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98747531453424E-2"/>
          <c:y val="0"/>
          <c:w val="0.76522534911086981"/>
          <c:h val="0.90921320830261954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explosion val="11"/>
          </c:dPt>
          <c:dPt>
            <c:idx val="1"/>
            <c:bubble3D val="0"/>
            <c:explosion val="20"/>
          </c:dPt>
          <c:dPt>
            <c:idx val="2"/>
            <c:bubble3D val="0"/>
            <c:explosion val="23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'2023-2025'!$B$24:$B$27</c:f>
              <c:strCache>
                <c:ptCount val="4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бюджетной системы РФ (межбюджетные субсидии)</c:v>
                </c:pt>
                <c:pt idx="2">
                  <c:v>Субвенции бюджетам субъектам РФ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'2023-2025'!$C$24:$C$27</c:f>
              <c:numCache>
                <c:formatCode>#,##0.0</c:formatCode>
                <c:ptCount val="4"/>
                <c:pt idx="0">
                  <c:v>137646.1</c:v>
                </c:pt>
                <c:pt idx="1">
                  <c:v>63946.5</c:v>
                </c:pt>
                <c:pt idx="2">
                  <c:v>504961</c:v>
                </c:pt>
                <c:pt idx="3">
                  <c:v>4437.2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67686654103611E-2"/>
          <c:y val="3.8529916811785907E-2"/>
          <c:w val="0.84291084336220856"/>
          <c:h val="0.95672215023754947"/>
        </c:manualLayout>
      </c:layout>
      <c:doughnutChart>
        <c:varyColors val="1"/>
        <c:ser>
          <c:idx val="0"/>
          <c:order val="0"/>
          <c:explosion val="6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'2023-2025'!$B$24:$B$27</c:f>
              <c:strCache>
                <c:ptCount val="4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бюджетной системы РФ (межбюджетные субсидии)</c:v>
                </c:pt>
                <c:pt idx="2">
                  <c:v>Субвенции бюджетам субъектам РФ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'2023-2025'!$D$24:$D$27</c:f>
              <c:numCache>
                <c:formatCode>#,##0.0</c:formatCode>
                <c:ptCount val="4"/>
                <c:pt idx="0">
                  <c:v>128391.5</c:v>
                </c:pt>
                <c:pt idx="1">
                  <c:v>53326.6</c:v>
                </c:pt>
                <c:pt idx="2">
                  <c:v>459534.9</c:v>
                </c:pt>
                <c:pt idx="3">
                  <c:v>4437.2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46941617424234"/>
          <c:y val="2.4323966116523672E-2"/>
          <c:w val="0.69903919277812399"/>
          <c:h val="0.97567603388347635"/>
        </c:manualLayout>
      </c:layout>
      <c:doughnutChart>
        <c:varyColors val="1"/>
        <c:ser>
          <c:idx val="0"/>
          <c:order val="0"/>
          <c:explosion val="12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'2023-2025'!$B$24:$B$27</c:f>
              <c:strCache>
                <c:ptCount val="4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бюджетной системы РФ (межбюджетные субсидии)</c:v>
                </c:pt>
                <c:pt idx="2">
                  <c:v>Субвенции бюджетам субъектам РФ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'2023-2025'!$E$24:$E$27</c:f>
              <c:numCache>
                <c:formatCode>#,##0.0</c:formatCode>
                <c:ptCount val="4"/>
                <c:pt idx="0">
                  <c:v>137042.9</c:v>
                </c:pt>
                <c:pt idx="1">
                  <c:v>50425.2</c:v>
                </c:pt>
                <c:pt idx="2">
                  <c:v>459447.8</c:v>
                </c:pt>
                <c:pt idx="3">
                  <c:v>4437.2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МО «Баяндаевский район» </a:t>
            </a:r>
            <a:r>
              <a:rPr lang="ru-RU" dirty="0" smtClean="0"/>
              <a:t>2021-2025</a:t>
            </a:r>
            <a:r>
              <a:rPr lang="ru-RU" baseline="0" dirty="0" smtClean="0"/>
              <a:t> </a:t>
            </a:r>
            <a:r>
              <a:rPr lang="ru-RU" dirty="0" smtClean="0"/>
              <a:t>годы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207365591909445"/>
          <c:y val="8.1175998833479146E-2"/>
          <c:w val="0.74746538509116833"/>
          <c:h val="0.73348643919510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'2023-2025'!$B$6</c:f>
              <c:strCache>
                <c:ptCount val="1"/>
                <c:pt idx="0">
                  <c:v>Общий объем расходов  бюджета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'2023-2025'!$C$2:$G$2</c:f>
              <c:strCache>
                <c:ptCount val="5"/>
                <c:pt idx="0">
                  <c:v>2025 год</c:v>
                </c:pt>
                <c:pt idx="1">
                  <c:v>2024 год</c:v>
                </c:pt>
                <c:pt idx="2">
                  <c:v>2023 год</c:v>
                </c:pt>
                <c:pt idx="3">
                  <c:v>2022 год, оценка</c:v>
                </c:pt>
                <c:pt idx="4">
                  <c:v>2021 год, факт</c:v>
                </c:pt>
              </c:strCache>
            </c:strRef>
          </c:cat>
          <c:val>
            <c:numRef>
              <c:f>'2023-2025'!$C$6:$G$6</c:f>
              <c:numCache>
                <c:formatCode>#,##0.0</c:formatCode>
                <c:ptCount val="5"/>
                <c:pt idx="0">
                  <c:v>697437.7</c:v>
                </c:pt>
                <c:pt idx="1">
                  <c:v>696391</c:v>
                </c:pt>
                <c:pt idx="2">
                  <c:v>767168.9</c:v>
                </c:pt>
                <c:pt idx="3">
                  <c:v>826132.1</c:v>
                </c:pt>
                <c:pt idx="4">
                  <c:v>806409.9</c:v>
                </c:pt>
              </c:numCache>
            </c:numRef>
          </c:val>
        </c:ser>
        <c:ser>
          <c:idx val="1"/>
          <c:order val="1"/>
          <c:tx>
            <c:strRef>
              <c:f>'2023-2025'!$B$7</c:f>
              <c:strCache>
                <c:ptCount val="1"/>
                <c:pt idx="0">
                  <c:v> в том числе ,условно утвержденные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6047214811117E-2"/>
                  <c:y val="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45059018513894E-2"/>
                  <c:y val="-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'2023-2025'!$C$2:$G$2</c:f>
              <c:strCache>
                <c:ptCount val="5"/>
                <c:pt idx="0">
                  <c:v>2025 год</c:v>
                </c:pt>
                <c:pt idx="1">
                  <c:v>2024 год</c:v>
                </c:pt>
                <c:pt idx="2">
                  <c:v>2023 год</c:v>
                </c:pt>
                <c:pt idx="3">
                  <c:v>2022 год, оценка</c:v>
                </c:pt>
                <c:pt idx="4">
                  <c:v>2021 год, факт</c:v>
                </c:pt>
              </c:strCache>
            </c:strRef>
          </c:cat>
          <c:val>
            <c:numRef>
              <c:f>'2023-2025'!$C$7:$G$7</c:f>
              <c:numCache>
                <c:formatCode>#,##0.0</c:formatCode>
                <c:ptCount val="5"/>
                <c:pt idx="0">
                  <c:v>9871.7999999999993</c:v>
                </c:pt>
                <c:pt idx="1">
                  <c:v>4705.8999999999996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14411392"/>
        <c:axId val="114413568"/>
      </c:barChart>
      <c:catAx>
        <c:axId val="1144113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период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14413568"/>
        <c:crosses val="autoZero"/>
        <c:auto val="1"/>
        <c:lblAlgn val="ctr"/>
        <c:lblOffset val="100"/>
        <c:noMultiLvlLbl val="0"/>
      </c:catAx>
      <c:valAx>
        <c:axId val="114413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/>
          <c:overlay val="0"/>
        </c:title>
        <c:numFmt formatCode="#,##0.0" sourceLinked="1"/>
        <c:majorTickMark val="none"/>
        <c:minorTickMark val="none"/>
        <c:tickLblPos val="nextTo"/>
        <c:crossAx val="1144113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FF96-6FAA-4D26-8BFA-68B84A204B52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9E718-E8CF-48E8-8034-2533275CA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4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9E718-E8CF-48E8-8034-2533275CA8A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7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9E718-E8CF-48E8-8034-2533275CA8A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76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9E718-E8CF-48E8-8034-2533275CA8A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35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9E718-E8CF-48E8-8034-2533275CA8A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04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0413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8139641" y="0"/>
            <a:ext cx="4050773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2011" y="3337560"/>
            <a:ext cx="8638939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325" y="1544812"/>
            <a:ext cx="8638939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0413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8139641" y="0"/>
            <a:ext cx="4050773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281" y="3583838"/>
            <a:ext cx="8838049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281" y="2485800"/>
            <a:ext cx="8838049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9955504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4876165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88860" y="1600201"/>
            <a:ext cx="4876165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10971372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5486400"/>
            <a:ext cx="5386216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2561" y="5486400"/>
            <a:ext cx="5388332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521" y="1516912"/>
            <a:ext cx="538621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1516912"/>
            <a:ext cx="538833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320"/>
            <a:ext cx="9959567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0" y="1185528"/>
            <a:ext cx="4266645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521" y="214424"/>
            <a:ext cx="3657124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521" y="1981200"/>
            <a:ext cx="944757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873848" y="6422065"/>
            <a:ext cx="101586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12" y="1705709"/>
            <a:ext cx="407129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0652" y="1019907"/>
            <a:ext cx="5485686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08014" y="2998765"/>
            <a:ext cx="407129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520" y="6422065"/>
            <a:ext cx="284443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12190413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9752330" y="0"/>
            <a:ext cx="2438083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521" y="274638"/>
            <a:ext cx="9955504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9955504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520" y="6422065"/>
            <a:ext cx="284443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165058" y="6422065"/>
            <a:ext cx="3860297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869785" y="6422065"/>
            <a:ext cx="101586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606" y="3717032"/>
            <a:ext cx="8228529" cy="6858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Проект бюджета МО «Баяндаевский район» </a:t>
            </a:r>
          </a:p>
          <a:p>
            <a:pPr algn="l"/>
            <a:r>
              <a:rPr lang="ru-RU" sz="2400" dirty="0" smtClean="0"/>
              <a:t>на 2023 год и на плановый период 2024 и 2025 годов</a:t>
            </a: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94606" y="2636912"/>
            <a:ext cx="8424936" cy="1080120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>
                <a:ln w="500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Бюджет для граждан</a:t>
            </a:r>
            <a:endParaRPr lang="ru-RU" sz="5400" dirty="0">
              <a:ln w="5000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02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598" y="332656"/>
            <a:ext cx="10873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smtClean="0"/>
              <a:t>В состав Баяндаевского муниципального района входят 12 муниципальных образований, в состав которых входит 48 сельских населенных пунктов.</a:t>
            </a:r>
          </a:p>
          <a:p>
            <a:pPr indent="457200" algn="just"/>
            <a:r>
              <a:rPr lang="ru-RU" sz="2000" dirty="0" smtClean="0"/>
              <a:t>Общая численность населения по состоянию на 01.01.2022 года составляет – 10 735 чел.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07245"/>
              </p:ext>
            </p:extLst>
          </p:nvPr>
        </p:nvGraphicFramePr>
        <p:xfrm>
          <a:off x="1054646" y="1656095"/>
          <a:ext cx="6480720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9269"/>
                <a:gridCol w="16214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Баяндаевский муниципальный район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10 735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поселение Баяндай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2 547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Васильевск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557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Гаханы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489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Курумчинский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1458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Кырма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347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Люры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624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Нагалык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607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Ользоны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852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Покровка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671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Половинка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808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Тургеневка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475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Хогот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1 300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4" descr="C:\Users\Petr\Desktop\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413" y="2348880"/>
            <a:ext cx="3999771" cy="391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9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6701" y="692696"/>
            <a:ext cx="7794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Основные параметры районного бюджета </a:t>
            </a:r>
          </a:p>
          <a:p>
            <a:pPr algn="ctr"/>
            <a:r>
              <a:rPr lang="ru-RU" sz="2400" dirty="0" smtClean="0"/>
              <a:t>на 2023 год и на плановый период 2024 и 2025 годов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29137"/>
              </p:ext>
            </p:extLst>
          </p:nvPr>
        </p:nvGraphicFramePr>
        <p:xfrm>
          <a:off x="231503" y="1916832"/>
          <a:ext cx="11749911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05"/>
                <a:gridCol w="1872208"/>
                <a:gridCol w="1776682"/>
                <a:gridCol w="17643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Показатели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2023 год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2024 год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2025 год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Доходы, в том числе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763 249,5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698 458,5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704 644,9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и неналоговые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52 258,7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52 768,3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53 291,8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безвозмездные перечисления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710 990,8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645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690,2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651 353,1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Расходы, в том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числе: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767 168,9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701 096,9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707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309,5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условно утвержденные расходы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705,9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9 871,8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Дефицит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3 919,4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2 638,4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2 664,6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Процент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дефицита к доходам без учета безвозмездных поступлений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7,5%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5,0%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5,0%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Верхний предел государственного долга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919,4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6 577,8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844698" y="1533051"/>
            <a:ext cx="1610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</a:t>
            </a:r>
            <a:r>
              <a:rPr lang="ru-RU" sz="2000" dirty="0" smtClean="0"/>
              <a:t>ыс. руб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ru-RU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ХАРАКТЕРИСТИКИ РАЙОННОГО БЮДЖЕТА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591216"/>
              </p:ext>
            </p:extLst>
          </p:nvPr>
        </p:nvGraphicFramePr>
        <p:xfrm>
          <a:off x="-1" y="838200"/>
          <a:ext cx="12190413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197" y="0"/>
            <a:ext cx="10198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Основные параметры бюджета МО «Баяндаевский район»  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487694" y="760469"/>
            <a:ext cx="1436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т</a:t>
            </a:r>
            <a:r>
              <a:rPr lang="ru-RU" sz="2400" dirty="0" smtClean="0"/>
              <a:t>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441303"/>
              </p:ext>
            </p:extLst>
          </p:nvPr>
        </p:nvGraphicFramePr>
        <p:xfrm>
          <a:off x="190550" y="1772816"/>
          <a:ext cx="11805411" cy="3705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698"/>
                <a:gridCol w="1333171"/>
                <a:gridCol w="1549108"/>
                <a:gridCol w="1696642"/>
                <a:gridCol w="1696642"/>
                <a:gridCol w="1329150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 г.,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г.,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оценка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 г.,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2024 г.,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2025 г.,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и неналоговые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доходы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50 782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50 438,4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52 258,7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52 768,3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53 291,8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4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Безвозмездные поступления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них: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764 588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748 778,7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710 990,8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645 690,2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651 353,1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Дотации, в том числе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179 452,9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175 082,5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137 646,1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391,5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137 042,9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461">
                <a:tc>
                  <a:txBody>
                    <a:bodyPr/>
                    <a:lstStyle/>
                    <a:p>
                      <a:pPr lvl="1"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дотации на выравнивание бюджетной обеспеченности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112 352,3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123 480,7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137 646,1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128 391,5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137 042,9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9485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дотации на поддержку мер по обеспечению сбалансированности бюджетов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67 100,6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51 601,8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157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ИТОГО ДОХОДОВ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815 370,4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799 217,1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763 249,5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698 458,5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704 644,9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50808" y="1368792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8001" y="188640"/>
            <a:ext cx="1062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Показатели поступления доходов в бюджет района в 2021-2025 годах </a:t>
            </a:r>
          </a:p>
          <a:p>
            <a:pPr algn="ctr"/>
            <a:r>
              <a:rPr lang="ru-RU" sz="2400" dirty="0" smtClean="0"/>
              <a:t>с учетом изменения бюджетного и налогового законодательства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58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125169"/>
              </p:ext>
            </p:extLst>
          </p:nvPr>
        </p:nvGraphicFramePr>
        <p:xfrm>
          <a:off x="0" y="44625"/>
          <a:ext cx="12190413" cy="681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01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90550" y="1804256"/>
            <a:ext cx="3744416" cy="2416832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Дотации – 137 646,1 </a:t>
            </a:r>
            <a:r>
              <a:rPr lang="ru-RU" sz="1600" dirty="0" smtClean="0">
                <a:solidFill>
                  <a:schemeClr val="tx1"/>
                </a:solidFill>
              </a:rPr>
              <a:t>тыс. руб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Субсидии – 63 946,5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Субвенции – 504 961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4 437,2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0550" y="1320840"/>
            <a:ext cx="3744416" cy="668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2023 год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ПРОГНОЗИРУЕМЫЕ БЕЗВОЗМЕЗДНЫЕ ПОСТУПЛЕНИЯ 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434282"/>
              </p:ext>
            </p:extLst>
          </p:nvPr>
        </p:nvGraphicFramePr>
        <p:xfrm>
          <a:off x="298562" y="4221088"/>
          <a:ext cx="3528392" cy="2969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4184561" y="1804256"/>
            <a:ext cx="3744416" cy="2416832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Дотации – 128 391,5 </a:t>
            </a:r>
            <a:r>
              <a:rPr lang="ru-RU" sz="1600" dirty="0" smtClean="0">
                <a:solidFill>
                  <a:schemeClr val="tx1"/>
                </a:solidFill>
              </a:rPr>
              <a:t>тыс. руб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Субсидии – 53 326,6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Субвенции – 459 534,9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4 437,2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74966" y="1804256"/>
            <a:ext cx="3744416" cy="2416832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Дотации – 137 042,9 </a:t>
            </a:r>
            <a:r>
              <a:rPr lang="ru-RU" sz="1600" dirty="0" smtClean="0">
                <a:solidFill>
                  <a:schemeClr val="tx1"/>
                </a:solidFill>
              </a:rPr>
              <a:t>тыс. руб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Субсидии – 50 425,2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Субвенции – 459 447,8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4 437,2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4561" y="1320840"/>
            <a:ext cx="3744416" cy="66799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2024 год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74966" y="1320841"/>
            <a:ext cx="3744416" cy="66799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2025 год</a:t>
            </a:r>
          </a:p>
        </p:txBody>
      </p:sp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542193"/>
              </p:ext>
            </p:extLst>
          </p:nvPr>
        </p:nvGraphicFramePr>
        <p:xfrm>
          <a:off x="4354981" y="4221088"/>
          <a:ext cx="3252393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491173"/>
              </p:ext>
            </p:extLst>
          </p:nvPr>
        </p:nvGraphicFramePr>
        <p:xfrm>
          <a:off x="8174966" y="4221088"/>
          <a:ext cx="3643707" cy="261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Блок-схема: узел 1"/>
          <p:cNvSpPr/>
          <p:nvPr/>
        </p:nvSpPr>
        <p:spPr>
          <a:xfrm>
            <a:off x="232057" y="2375745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229372" y="2661717"/>
            <a:ext cx="144016" cy="14401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229372" y="2940664"/>
            <a:ext cx="144016" cy="14401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232057" y="3212976"/>
            <a:ext cx="144016" cy="144016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8208139" y="238509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4234943" y="238509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4234943" y="2670151"/>
            <a:ext cx="144016" cy="14401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8214244" y="2670151"/>
            <a:ext cx="144016" cy="14401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8220349" y="2940664"/>
            <a:ext cx="144016" cy="14401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4234943" y="2962765"/>
            <a:ext cx="144016" cy="14401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4234943" y="3212976"/>
            <a:ext cx="144016" cy="144016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8220349" y="3233765"/>
            <a:ext cx="144016" cy="144016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5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848055"/>
              </p:ext>
            </p:extLst>
          </p:nvPr>
        </p:nvGraphicFramePr>
        <p:xfrm>
          <a:off x="-60301" y="0"/>
          <a:ext cx="1219041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12539" y="3906841"/>
            <a:ext cx="3959331" cy="138499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УСЛОВНО УТВЕРЖДЕННЫЕ РАСХОДЫ</a:t>
            </a:r>
          </a:p>
          <a:p>
            <a:r>
              <a:rPr lang="ru-RU" sz="1400" dirty="0" smtClean="0"/>
              <a:t>Согласно п. 5 ст. 184.1 БК РФ это не распределенные в плановом периоде по разделам, подразделам, целевым статьям и видам расходов в ведомственной структуре расходов бюджета бюджетные ассигнования</a:t>
            </a:r>
            <a:endParaRPr lang="ru-RU" sz="1400" dirty="0"/>
          </a:p>
        </p:txBody>
      </p:sp>
      <p:pic>
        <p:nvPicPr>
          <p:cNvPr id="1030" name="Picture 6" descr="https://cdn2.iconfinder.com/data/icons/bubble-seo-internet-marketing-5/360/Creative_Services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139" y="3680925"/>
            <a:ext cx="522799" cy="52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4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098" y="188640"/>
            <a:ext cx="10441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Сведения о расходах бюджета на 2023 год и на плановый период 2024 и 2025 годов в сравнении с ожидаемыми за 2022 год и отчетом за 2021 год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22647"/>
              </p:ext>
            </p:extLst>
          </p:nvPr>
        </p:nvGraphicFramePr>
        <p:xfrm>
          <a:off x="262558" y="1373075"/>
          <a:ext cx="11681779" cy="516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7392"/>
                <a:gridCol w="1497287"/>
                <a:gridCol w="1422423"/>
                <a:gridCol w="1347559"/>
                <a:gridCol w="1422423"/>
                <a:gridCol w="1364695"/>
              </a:tblGrid>
              <a:tr h="3835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, факт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год, оценка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 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2025 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Общегосударственные вопросы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73 672,2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81 470,3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77 378,2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71 392,7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76 328,2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Национальная безопасность и правоохранительная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11 456,9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7 421,4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6 309,0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5 090,4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5 029,1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Национальная экономика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829,1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977,8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788,2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829,9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853,2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Жилищно-коммунальное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хозяйство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1 397,0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925,3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Охрана окружающей среды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1 274,9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4 093,0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560,7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740,7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5 163,8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562 607,7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558 908,3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538 992,7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494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999,1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485 438,7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Культура, кинематография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25 791,0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31 790,7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23 697,3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22 493,0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23 259,9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Здравоохранение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Социальная политика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32 254,7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34 510,7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14 753,2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14 680,5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14 380,5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Физическая культура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 спорт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2 921,1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3 812,9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700,0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Средства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массовой информации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2 644,2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3 537,9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316,3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2 704,6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2 924,8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862754" y="1003743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9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95606" y="260648"/>
            <a:ext cx="2281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Продолжение таб., </a:t>
            </a:r>
          </a:p>
          <a:p>
            <a:pPr algn="r"/>
            <a:r>
              <a:rPr lang="ru-RU" dirty="0" smtClean="0"/>
              <a:t>тыс. руб.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39966"/>
              </p:ext>
            </p:extLst>
          </p:nvPr>
        </p:nvGraphicFramePr>
        <p:xfrm>
          <a:off x="262558" y="917711"/>
          <a:ext cx="11665295" cy="1806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0862"/>
                <a:gridCol w="1495175"/>
                <a:gridCol w="1420416"/>
                <a:gridCol w="1345657"/>
                <a:gridCol w="1420416"/>
                <a:gridCol w="1362769"/>
              </a:tblGrid>
              <a:tr h="3835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, факт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год, оценка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 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2025 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Обслуживание муниципального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долга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Межбюджетные трансферты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91 471,1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98 583,7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100 073,3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82 360,1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82 959,5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806 409,9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826 132,1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767 168,9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696 391,0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697 437,7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50590" y="2342054"/>
            <a:ext cx="3081628" cy="108012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2023 г. – 538 992,7 тыс. руб.</a:t>
            </a:r>
          </a:p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2024 г. – 494 999,1 тыс. руб.</a:t>
            </a:r>
          </a:p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2025 г. – 485 438,7 тыс. руб.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87494" y="4596595"/>
            <a:ext cx="3060340" cy="1275721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2023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3 316,3 тыс.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2024 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2 704,6 тыс.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2025 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2 924,8 тыс.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55046" y="4622388"/>
            <a:ext cx="3240360" cy="1249929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2023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700,0 тыс. руб.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2024 г.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500,0 тыс. руб.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2025 г.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500,0 тыс. руб.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590" y="4648183"/>
            <a:ext cx="3081628" cy="1224135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2023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– 90,0 тыс. руб.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2024 г.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– 90,0 тыс. руб.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2025 г.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– 90,0 тыс. 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87494" y="2346201"/>
            <a:ext cx="3060340" cy="108012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2023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23 697,3 тыс.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2024 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22 493,0 тыс.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2025 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23 259,9 тыс.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6574" y="1835848"/>
            <a:ext cx="3384376" cy="64348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 образование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79482" y="1835847"/>
            <a:ext cx="3276364" cy="643485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культуру, кинематографию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6574" y="4231296"/>
            <a:ext cx="3384376" cy="576065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здравоохранение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90901" y="4231296"/>
            <a:ext cx="3528392" cy="59640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физическую культуру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579482" y="4251638"/>
            <a:ext cx="3276364" cy="57606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средства массовой информации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574" y="188094"/>
            <a:ext cx="1123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/>
              <a:t>Согласно , функциональной структуре расходов на социально-культурную сферу предусмотрено на 2023 год -  581 549,5 тыс. руб., на 2024 год – 535 467,2 тыс. руб., на 2025 год – 526 593,9 тыс. руб.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7080" y="2386375"/>
            <a:ext cx="3240360" cy="1080120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2023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– 14 753,2 тыс. руб.</a:t>
            </a:r>
            <a:endParaRPr lang="ru-RU" sz="1600" dirty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2024 г.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– 14 680,5 тыс. руб.</a:t>
            </a:r>
            <a:endParaRPr lang="ru-RU" sz="1600" dirty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2025 г.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– 14 380,5 тыс. руб</a:t>
            </a:r>
            <a:r>
              <a:rPr lang="ru-RU" sz="1600" dirty="0" smtClean="0">
                <a:solidFill>
                  <a:prstClr val="black"/>
                </a:solidFill>
              </a:rPr>
              <a:t>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33064" y="1835848"/>
            <a:ext cx="3528392" cy="643485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На социальную политику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9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2838" y="107767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</a:rPr>
              <a:t>Уважаемые жители Баяндаевского района !</a:t>
            </a:r>
            <a:endParaRPr lang="ru-RU" sz="2400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590" y="1590427"/>
            <a:ext cx="11017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</a:rPr>
              <a:t>Вашему вниманию представлен информационный материал «Бюджет для граждан», созданный для обеспечения реализации принципа прозрачности (открытости) и обеспечения доступного информирования граждан об основных понятиях бюджета и бюджетного процесса, а также об основных направлениях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4571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908467" y="908720"/>
            <a:ext cx="4174647" cy="15773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 образование предусмотрено,  </a:t>
            </a:r>
          </a:p>
          <a:p>
            <a:pPr algn="ctr"/>
            <a:r>
              <a:rPr lang="ru-RU" sz="1600" dirty="0" smtClean="0"/>
              <a:t>2023 г. – 538 992,7 тыс. руб.</a:t>
            </a:r>
          </a:p>
          <a:p>
            <a:pPr algn="ctr"/>
            <a:r>
              <a:rPr lang="ru-RU" sz="1600" dirty="0" smtClean="0"/>
              <a:t>2024 г. – 494 999,1 тыс. руб.</a:t>
            </a:r>
          </a:p>
          <a:p>
            <a:pPr algn="ctr"/>
            <a:r>
              <a:rPr lang="ru-RU" sz="1600" dirty="0" smtClean="0"/>
              <a:t>2025 г. – 485 438,7 тыс. руб.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82035"/>
              </p:ext>
            </p:extLst>
          </p:nvPr>
        </p:nvGraphicFramePr>
        <p:xfrm>
          <a:off x="190550" y="1268760"/>
          <a:ext cx="7416824" cy="171800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75498"/>
                <a:gridCol w="2409715"/>
                <a:gridCol w="2431611"/>
              </a:tblGrid>
              <a:tr h="7209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Дошкольные учреждения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Общее образование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Дополнительное образование детей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970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–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120 199,8 тыс. руб.</a:t>
                      </a:r>
                      <a:endParaRPr lang="ru-RU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– 97 223,1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 – 96 991,6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– 359 371,1 тыс. руб.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– 338 946,5 тыс. руб.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 – 328 212,7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– 36 829,7 тыс. руб.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– 35 770,1 тыс. руб.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 – 35 259,3 тыс.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268528"/>
              </p:ext>
            </p:extLst>
          </p:nvPr>
        </p:nvGraphicFramePr>
        <p:xfrm>
          <a:off x="910630" y="3645024"/>
          <a:ext cx="6048672" cy="16845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58353"/>
                <a:gridCol w="2990319"/>
              </a:tblGrid>
              <a:tr h="74056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Молодежная политика и оздоровление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детей</a:t>
                      </a:r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Другие вопросы в области образования</a:t>
                      </a:r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440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–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2 519,3 тыс. руб.</a:t>
                      </a:r>
                      <a:endParaRPr lang="ru-RU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– 2 509,3 тыс. руб.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 –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2 509,3 тыс. руб.</a:t>
                      </a:r>
                      <a:endParaRPr lang="ru-RU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– 20 072,8 тыс. руб.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– 20 550,1 тыс. руб.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 – 22 465,8 тыс.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РАСХОДЫ НА ОБРАЗОВАНИЕ 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18" descr="https://school.sibstrin.ru/img/186439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" y="-493"/>
            <a:ext cx="1202652" cy="112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ашивка 9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975760" y="3284984"/>
            <a:ext cx="4107354" cy="1822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29 образовательных учреждений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12 дошкольных учреждений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14 общеобразовательных учреждений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3 учреждения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079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59011"/>
              </p:ext>
            </p:extLst>
          </p:nvPr>
        </p:nvGraphicFramePr>
        <p:xfrm>
          <a:off x="538296" y="2420888"/>
          <a:ext cx="11169653" cy="238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0409"/>
                <a:gridCol w="1296144"/>
                <a:gridCol w="1368152"/>
                <a:gridCol w="1264948"/>
              </a:tblGrid>
              <a:tr h="29883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подпрограмм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финансирования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2024 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2025 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«Повышение доступности и качества муниципальных услуг в сфере культурного досуга населения МО «Баяндаевский район»»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12 770,0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12</a:t>
                      </a:r>
                      <a:r>
                        <a:rPr lang="ru-RU" baseline="0" dirty="0" smtClean="0"/>
                        <a:t> 024,5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11 872,2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«Обеспечение</a:t>
                      </a:r>
                      <a:r>
                        <a:rPr lang="ru-RU" baseline="0" dirty="0" smtClean="0"/>
                        <a:t> деятельности Отдела культуры администрации МО «Баяндаевский район»»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10 927,3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10 468,5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11 387,7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23 697,3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22 493,0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23 259,9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РАСХОДЫ НА КУЛЬТУРУ 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169" y="1163545"/>
            <a:ext cx="11348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/>
              <a:t>Расходы по разделу «</a:t>
            </a:r>
            <a:r>
              <a:rPr lang="ru-RU" sz="2000" dirty="0"/>
              <a:t>Культура, </a:t>
            </a:r>
            <a:r>
              <a:rPr lang="ru-RU" sz="2000" dirty="0" smtClean="0"/>
              <a:t>кинематография» планируются в рамках подпрограмм муниципальной программы «Развитие культуры МО «Баяндаевский район» на 2019-2025 годы»  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0586513" y="2132856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1" y="15585"/>
            <a:ext cx="2566814" cy="11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1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36787"/>
              </p:ext>
            </p:extLst>
          </p:nvPr>
        </p:nvGraphicFramePr>
        <p:xfrm>
          <a:off x="230436" y="2097464"/>
          <a:ext cx="11809311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6978"/>
                <a:gridCol w="1440160"/>
                <a:gridCol w="1368152"/>
                <a:gridCol w="1264021"/>
              </a:tblGrid>
              <a:tr h="370840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основных мероприятий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финансирования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2024 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2025 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«Обеспечение предоставления мер социальной поддержки и социальных услуг в рамках полномочий муниципального района»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«Выплата пенсии за выслугу лет гражданам, замещавшим должности муниципальной службы Баяндаевского района»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2 617,5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2 921,3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2 621,3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«Обеспечение деятельности по предоставлению мер социальной поддержки многодетными и малоимущим</a:t>
                      </a:r>
                      <a:r>
                        <a:rPr lang="ru-RU" baseline="0" dirty="0" smtClean="0"/>
                        <a:t> семьям»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10 284,5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10 284,5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10 284,5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«Улучшение жилищных условий молодых семей»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878,4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501,9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r>
                        <a:rPr lang="ru-RU" baseline="0" dirty="0" smtClean="0"/>
                        <a:t> по основным мероприятиям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13 880,4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13 807,7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13 507,7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 вопросы в области социальной политики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872,8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872,8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872,8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</a:t>
                      </a:r>
                      <a:r>
                        <a:rPr lang="ru-RU" baseline="0" dirty="0" smtClean="0"/>
                        <a:t> разделу «Социальная политика»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14 753,2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14 680,5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14 380,5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РАСХОДЫ НА СОЦИАЛЬНУЮ ПОЛИТИКУ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4646" y="742705"/>
            <a:ext cx="11058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/>
              <a:t>Расходы по разделу «</a:t>
            </a:r>
            <a:r>
              <a:rPr lang="ru-RU" sz="2000" dirty="0"/>
              <a:t>С</a:t>
            </a:r>
            <a:r>
              <a:rPr lang="ru-RU" sz="2000" dirty="0" smtClean="0"/>
              <a:t>оциальная политика» планируются в рамках муниципальных программ «Социальная поддержка населения Баяндаевского района на 2019-2025 годы», «Молодым семьям – доступное жилье на 2019-2025 годы»  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0972672" y="1728132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</a:t>
            </a:r>
            <a:endParaRPr lang="ru-RU" dirty="0"/>
          </a:p>
        </p:txBody>
      </p:sp>
      <p:sp>
        <p:nvSpPr>
          <p:cNvPr id="3" name="AutoShape 4" descr="https://zvezdagazeta.ru/wp-content/uploads/2022/03/kultura-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Petr\Downloads\safety-3502287_19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949" y="-495"/>
            <a:ext cx="2088232" cy="11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2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70" y="188640"/>
            <a:ext cx="11356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/>
              <a:t>Бюджет муниципального образования формируется в программном формате. Информация о бюджетных ассигнованиях а 2023-2025 годах, отраженных в бюджете, разрезе муниципальных программ и непрограммных расходах представлена в таблице: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78782" y="1194661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Перечень муниципальных программ </a:t>
            </a:r>
          </a:p>
          <a:p>
            <a:pPr algn="ctr"/>
            <a:r>
              <a:rPr lang="ru-RU" sz="2000" dirty="0" smtClean="0"/>
              <a:t>на 2023 год и плановый период 2024 и 2025 годов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15214"/>
              </p:ext>
            </p:extLst>
          </p:nvPr>
        </p:nvGraphicFramePr>
        <p:xfrm>
          <a:off x="201408" y="2378736"/>
          <a:ext cx="11761329" cy="42024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32049"/>
                <a:gridCol w="7127980"/>
                <a:gridCol w="1342590"/>
                <a:gridCol w="1417178"/>
                <a:gridCol w="1441532"/>
              </a:tblGrid>
              <a:tr h="234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Наименование муниципальной программы</a:t>
                      </a:r>
                      <a:endParaRPr lang="ru-RU" sz="20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2023 </a:t>
                      </a:r>
                      <a:r>
                        <a:rPr lang="ru-RU" sz="2000" u="none" strike="noStrike" dirty="0">
                          <a:effectLst/>
                        </a:rPr>
                        <a:t>год</a:t>
                      </a:r>
                      <a:endParaRPr lang="ru-RU" sz="20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2024 </a:t>
                      </a:r>
                      <a:r>
                        <a:rPr lang="ru-RU" sz="2000" u="none" strike="noStrike" dirty="0">
                          <a:effectLst/>
                        </a:rPr>
                        <a:t>год</a:t>
                      </a:r>
                      <a:endParaRPr lang="ru-RU" sz="20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2025 </a:t>
                      </a:r>
                      <a:r>
                        <a:rPr lang="ru-RU" sz="2000" u="none" strike="noStrike" dirty="0">
                          <a:effectLst/>
                        </a:rPr>
                        <a:t>год</a:t>
                      </a:r>
                      <a:endParaRPr lang="ru-RU" sz="20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</a:rPr>
                        <a:t>"Развитие образования в МО "Баяндаевский район" на 2019-2025 годы"</a:t>
                      </a:r>
                      <a:endParaRPr lang="ru-RU" sz="18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529 753,7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486 376,0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476 049,3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</a:rPr>
                        <a:t>"Поддержка и развитие физической культуры и спорта в МО "Баяндаевский район" на 2019-2025 годы"</a:t>
                      </a:r>
                      <a:endParaRPr lang="ru-RU" sz="1800" b="0" i="0" u="none" strike="noStrike" dirty="0" smtClean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"Развитие культуры в МО "Баяндаевский район" на 2019-2025 годы"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32 522,3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30 892,1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32 425,3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"</a:t>
                      </a:r>
                      <a:r>
                        <a:rPr lang="ru-RU" sz="1800" u="none" strike="noStrike" dirty="0">
                          <a:effectLst/>
                        </a:rPr>
                        <a:t>Профилактика </a:t>
                      </a:r>
                      <a:r>
                        <a:rPr lang="ru-RU" sz="1800" u="none" strike="noStrike" dirty="0" smtClean="0">
                          <a:effectLst/>
                        </a:rPr>
                        <a:t>социально-значимых заболеваний на </a:t>
                      </a:r>
                      <a:r>
                        <a:rPr lang="ru-RU" sz="1800" u="none" strike="noStrike" dirty="0">
                          <a:effectLst/>
                        </a:rPr>
                        <a:t>2021-2025 годы"</a:t>
                      </a:r>
                      <a:endParaRPr lang="ru-RU" sz="18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"</a:t>
                      </a:r>
                      <a:r>
                        <a:rPr lang="ru-RU" sz="1800" u="none" strike="noStrike" dirty="0">
                          <a:effectLst/>
                        </a:rPr>
                        <a:t>Молодежная политика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2019-2025 </a:t>
                      </a:r>
                      <a:r>
                        <a:rPr lang="ru-RU" sz="1800" u="none" strike="noStrike" dirty="0">
                          <a:effectLst/>
                        </a:rPr>
                        <a:t>годы"</a:t>
                      </a:r>
                      <a:endParaRPr lang="ru-RU" sz="18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74217" y="203530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9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97986"/>
              </p:ext>
            </p:extLst>
          </p:nvPr>
        </p:nvGraphicFramePr>
        <p:xfrm>
          <a:off x="118542" y="332656"/>
          <a:ext cx="11881320" cy="6281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7560840"/>
                <a:gridCol w="1224136"/>
                <a:gridCol w="1368152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 муниципальной программы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2023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2024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2025 год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"Социальная поддержка населения Баяндаевского района на 2019-2025 годы"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13 022,0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13 325,8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13 025,8</a:t>
                      </a:r>
                      <a:endParaRPr lang="ru-RU" dirty="0"/>
                    </a:p>
                  </a:txBody>
                  <a:tcPr/>
                </a:tc>
              </a:tr>
              <a:tr h="947008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"Энергосбережение и повышение энергетической эффективности в МО "Баяндаевский район" на 2019-2025 годы"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"Молодым семьям - доступное жилье на 2019-2025 годы"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878,4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501,9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501,9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"Комплексное развитие сельских территорий МО "Баяндаевский район" на 2020-2025 годы"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520,7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520,7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520,7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"Повышение безопасности дорожного движения в МО "Баяндаевский район" на 2019-2025 годы 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406,6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448,9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472,3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"Охрана окружающей среды в МО "Баяндаевский район" на 2019-2025 годы"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270,0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270,0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4 693,1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"Профилактика правонарушений и социального сиротства в Баяндаевском районе" на 2019-2025 годы"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45,0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5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393229"/>
              </p:ext>
            </p:extLst>
          </p:nvPr>
        </p:nvGraphicFramePr>
        <p:xfrm>
          <a:off x="190550" y="260648"/>
          <a:ext cx="11809312" cy="425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798"/>
                <a:gridCol w="7406090"/>
                <a:gridCol w="1296144"/>
                <a:gridCol w="1296144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 муниципальной программы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2023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2024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2025 год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"Профилактика терроризма и экстремизма на территории МО "Баяндаевский район" на 2019-2025 годы"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191,5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191,5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191,5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"Управление муниципальными финансами в МО "Баяндаевский район" на 2023-2027 годы"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111 758,0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93 571,2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95 014,3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"Совершенствование механизмов управления экономическим развитием" на 2019-2025 годы"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69</a:t>
                      </a:r>
                      <a:r>
                        <a:rPr lang="ru-RU" baseline="0" dirty="0" smtClean="0"/>
                        <a:t> 325,5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62 251,4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65 996,6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Итого по муниципальным программам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759 546,2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689 047,0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689 588,3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Непрограммные расходы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7 622,7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7 344,0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7 849,4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767 168,9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696 391,0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697 437,7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1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5333" y="4691010"/>
            <a:ext cx="3903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КОНТАКТНАЯ ИНФОРМАЦИЯ </a:t>
            </a:r>
            <a:endParaRPr lang="ru-RU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438" y="1817821"/>
            <a:ext cx="964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Материал подготовлен Финансовым управлением 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администрации МО «Баяндаевский район»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4666" y="5091120"/>
            <a:ext cx="9865096" cy="923330"/>
          </a:xfrm>
          <a:prstGeom prst="rect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Иркутская область, </a:t>
            </a:r>
          </a:p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Баяндаевский район, </a:t>
            </a:r>
          </a:p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с. Баяндай, ул. Бутунаева, 2.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3465" y="5630148"/>
            <a:ext cx="3420380" cy="380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8(39537) 9-12-41,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fin40@gfu.ru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8" name="Picture 4" descr="https://static.tildacdn.com/tild3866-6466-4137-a363-613835633236/telefoo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79636" y="5608772"/>
            <a:ext cx="433829" cy="32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4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582" y="1124744"/>
            <a:ext cx="1123324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600"/>
              </a:spcAft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«Бюджет для граждан» – аналитический документ, разрабатываемый в целях предоставления гражданам актуальной информации о бюджете муниципального образования «Баяндаевский район» в формате, доступном для широкого круга пользователей.  </a:t>
            </a:r>
          </a:p>
          <a:p>
            <a:pPr indent="457200" algn="just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 В представленной информации отражены основные положения бюджета муниципального образования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«Баяндаевский район» на предстоящий 2023 год и на плановый период 2024 и 2025 годов.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ЧТО ТАКОЕ «БЮДЖЕТ ДЛЯ ГРАЖДАН» ?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80651" y="3225551"/>
            <a:ext cx="10962050" cy="3108543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800" i="1" u="sng" dirty="0" smtClean="0">
                <a:solidFill>
                  <a:schemeClr val="tx1">
                    <a:lumMod val="95000"/>
                  </a:schemeClr>
                </a:solidFill>
              </a:rPr>
              <a:t>Задачи:</a:t>
            </a:r>
            <a:r>
              <a:rPr lang="ru-RU" sz="2400" u="sng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Систематизация 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характеристик бюджета;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Привлечение внимания к формированию и расходованию общественных финансов;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Расширение участия граждан в процессе принятия решений в бюджетной сфере;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Повышение уровня финансово-правовых знаний и общей гражданской активности населения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0651" y="908720"/>
            <a:ext cx="109620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 smtClean="0">
                <a:solidFill>
                  <a:schemeClr val="tx1">
                    <a:lumMod val="95000"/>
                  </a:schemeClr>
                </a:solidFill>
              </a:rPr>
              <a:t>Цели: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Повышение финансовой грамотности;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Раскрытие информации о бюджете муниципального района и деятельности органов власти;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Расширение возможностей взаимодействия органов власти и граждан  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ЧТО ТАКОЕ «БЮДЖЕТ ДЛЯ ГРАЖДАН» ?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173" y="764704"/>
            <a:ext cx="11250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/>
              <a:t>Бюджет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indent="457200" algn="just"/>
            <a:endParaRPr lang="ru-RU" sz="2400" dirty="0" smtClean="0"/>
          </a:p>
          <a:p>
            <a:pPr indent="457200" algn="just"/>
            <a:r>
              <a:rPr lang="ru-RU" sz="2400" dirty="0" smtClean="0"/>
              <a:t>Важнейшие части бюджета – это его доходная и расходная часть: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599" y="2980695"/>
            <a:ext cx="4732564" cy="1200329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Доходы – </a:t>
            </a:r>
          </a:p>
          <a:p>
            <a:pPr algn="ctr"/>
            <a:r>
              <a:rPr lang="ru-RU" sz="2400" dirty="0" smtClean="0"/>
              <a:t>поступающие в бюджет денежные средства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12015" y="2980695"/>
            <a:ext cx="4943917" cy="2677656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Расходы – </a:t>
            </a:r>
          </a:p>
          <a:p>
            <a:pPr algn="ctr"/>
            <a:r>
              <a:rPr lang="ru-RU" sz="2400" dirty="0" smtClean="0"/>
              <a:t>выплачиваемые из бюджета денежные средства, направляемые на финансовое обеспечение задач и функций государственного и местного самоуправления</a:t>
            </a:r>
            <a:endParaRPr lang="ru-RU" sz="2400" dirty="0"/>
          </a:p>
        </p:txBody>
      </p:sp>
      <p:pic>
        <p:nvPicPr>
          <p:cNvPr id="1026" name="Picture 2" descr="https://i.pinimg.com/originals/4a/ed/f3/4aedf3d8e58961b4367b3b8f7b32eae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9" y="4437112"/>
            <a:ext cx="2681493" cy="207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ПОНЯТИЕ БЮДЖЕТА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0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90" y="980728"/>
            <a:ext cx="10868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Бюджетная политика включает в себя определение соотношения между доходной и расходной частями бюджета. Здесь возможны три варианта: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22" y="3139877"/>
            <a:ext cx="273776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02" y="3139877"/>
            <a:ext cx="27363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518" y="3139877"/>
            <a:ext cx="27363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8462" y="2640896"/>
            <a:ext cx="3997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Сбалансированность бюджета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51148" y="2627701"/>
            <a:ext cx="2378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Дефицит бюджета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5650" y="2627701"/>
            <a:ext cx="2532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Профицит бюджета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0015" y="5644728"/>
            <a:ext cx="2454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Расходы = Доходы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3446" y="5644728"/>
            <a:ext cx="2415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Расходы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&lt;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 Доходы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5973" y="5644728"/>
            <a:ext cx="2415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Расходы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&gt;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Доходы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8785" y="43571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06860" y="4354021"/>
            <a:ext cx="359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00900" y="384601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203425" y="47265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792418" y="4723353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955530" y="3792326"/>
            <a:ext cx="8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2" name="Пятиугольник 21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ПОНЯТИЕ БЮДЖЕТА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598" y="980726"/>
            <a:ext cx="10885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/>
              <a:t>Бюджетная система Российской Федерации – основанная на экономических отношениях  и государственном устройстве РФ, регулируемая законодательством РФ совокупность федерального бюджета, бюджетов субъектов РФ, местных бюджетов и бюджетов государственных внебюджетных фондов.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56992" y="2708920"/>
            <a:ext cx="9217025" cy="67710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ФЕДЕРАЛЬНЫЙ УРОВЕНЬ</a:t>
            </a:r>
          </a:p>
          <a:p>
            <a:r>
              <a:rPr lang="ru-RU" dirty="0" smtClean="0"/>
              <a:t>Федеральный бюджет и бюджеты государственных внебюджетных фондов РФ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88011" y="3861048"/>
            <a:ext cx="9217025" cy="95410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РЕГИОНАЛЬНЫЙ УРОВЕНЬ</a:t>
            </a:r>
          </a:p>
          <a:p>
            <a:pPr algn="ctr"/>
            <a:r>
              <a:rPr lang="ru-RU" dirty="0" smtClean="0"/>
              <a:t>Бюджеты субъектов РФ и бюджеты территориальных государственных внебюджетных фондов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22697" y="5301208"/>
            <a:ext cx="9217025" cy="677108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МУНИЦИПАЛЬНЫЙ УРОВЕНЬ</a:t>
            </a:r>
          </a:p>
          <a:p>
            <a:pPr algn="ctr"/>
            <a:r>
              <a:rPr lang="ru-RU" dirty="0" smtClean="0"/>
              <a:t>Местные бюджеты </a:t>
            </a: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БЮДЖЕТНАЯ СИСТЕМА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0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9655" y="1314933"/>
            <a:ext cx="9937104" cy="745915"/>
          </a:xfrm>
          <a:prstGeom prst="round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Составление проекта бюджета на очередной финансовый год и плановый период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(июль-октябрь)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54646" y="2348880"/>
            <a:ext cx="9936036" cy="648072"/>
          </a:xfrm>
          <a:prstGeom prst="round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Рассмотрение проекта бюджета и его утверждение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(ноябрь-декабрь)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54646" y="3501008"/>
            <a:ext cx="9936036" cy="720080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Исполнение бюджета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(январь-декабрь)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54646" y="4797152"/>
            <a:ext cx="9936036" cy="576064"/>
          </a:xfrm>
          <a:prstGeom prst="round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Отчетность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(январь-декабрь)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 rot="170135">
            <a:off x="266976" y="1442141"/>
            <a:ext cx="754450" cy="1361722"/>
          </a:xfrm>
          <a:prstGeom prst="curved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 rot="21421758">
            <a:off x="11026347" y="2517207"/>
            <a:ext cx="788286" cy="1548172"/>
          </a:xfrm>
          <a:prstGeom prst="curvedLeftArrow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 rot="327488">
            <a:off x="340047" y="3673679"/>
            <a:ext cx="648072" cy="1429717"/>
          </a:xfrm>
          <a:prstGeom prst="curvedRightArrow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БЮДЖЕТНЫЙ ПРОЦЕСС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7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90" y="1196752"/>
            <a:ext cx="108327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/>
              <a:t>Формирование основных параметров районного бюджета на 2023 год и на плановый период 2024 и 2025 годов осуществлено в соответствии с требованиями действующего бюджетного и налогового законодательства с учетом планируемых с 2023 года изменений. </a:t>
            </a:r>
            <a:r>
              <a:rPr lang="ru-RU" sz="2400" dirty="0"/>
              <a:t>Также при подготовке проекта решения  учтены ожидаемые параметры исполнения  бюджета за </a:t>
            </a:r>
            <a:r>
              <a:rPr lang="ru-RU" sz="2400" dirty="0" smtClean="0"/>
              <a:t>2022 год</a:t>
            </a:r>
            <a:r>
              <a:rPr lang="ru-RU" sz="2400" dirty="0"/>
              <a:t>. </a:t>
            </a:r>
            <a:endParaRPr lang="ru-RU" sz="2400" dirty="0" smtClean="0"/>
          </a:p>
          <a:p>
            <a:pPr indent="457200" algn="just"/>
            <a:r>
              <a:rPr lang="ru-RU" sz="2400" dirty="0" smtClean="0"/>
              <a:t>В соответствии с бюджетным законодательством, бюджет района формируется на трехлетний бюджетный цикл, что обеспечивает стабильность и предсказуемость развития бюджетной системы района.</a:t>
            </a:r>
          </a:p>
          <a:p>
            <a:pPr indent="457200" algn="just"/>
            <a:endParaRPr lang="ru-RU" sz="2400" dirty="0" smtClean="0"/>
          </a:p>
        </p:txBody>
      </p:sp>
      <p:sp>
        <p:nvSpPr>
          <p:cNvPr id="8" name="Пятиугольник 7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БЮДЖЕТНАЯ СИСТЕМА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5698</TotalTime>
  <Words>2276</Words>
  <Application>Microsoft Office PowerPoint</Application>
  <PresentationFormat>Произвольный</PresentationFormat>
  <Paragraphs>615</Paragraphs>
  <Slides>26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Техническая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403</cp:revision>
  <dcterms:created xsi:type="dcterms:W3CDTF">2022-10-17T09:00:13Z</dcterms:created>
  <dcterms:modified xsi:type="dcterms:W3CDTF">2022-12-19T01:11:50Z</dcterms:modified>
</cp:coreProperties>
</file>